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748046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467E8-BE07-6FC5-0F37-5F2EF7FBF392}" v="2" dt="2024-01-10T20:29:14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624D3D-C69A-C02D-F71E-13895B8CF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4DAFD-BA0B-FDEF-F170-372B7AB098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1EEE-58D1-484B-BEFB-FAFEB980823D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7A05F-5315-0708-7375-E49FDD7298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6E3FA-5E61-3DF8-6C5C-B69C340C93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19A4-18A4-4404-B5E0-5C545B564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05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B443-E664-4D38-BF98-C0DF05C6E885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9AF75-56AD-4943-8A43-84E968E09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5E5F8-0EF9-E5EC-BE75-B2510A193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"/>
            <a:ext cx="12211504" cy="68552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85679-A3AB-2643-A1FE-1CC2B0278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9438" y="2000409"/>
            <a:ext cx="7533124" cy="2857182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ppt template is meant to be used for sustainability specific presentations. It should not be used as a default template for general business use, for example if only a portion of the presentation is sustainability related. It will mostly be used internally, however there are instances where it would be applicable for external such as a customer meeting that is focused on sustainability.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AA76A-63B0-043E-9580-A15A6FEFC1A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964DB-0B7D-6EBB-6725-1A820FD13642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4CCFC-D2B6-AED8-CDA0-B163BD4463C5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BCCFC-0390-34AE-3F80-B46BBA62BC2A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68E1A-69DF-F63E-2AE8-B60DB7234A4E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75E2E-3984-0B40-73A8-B7CC4A2B19BF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6261FB-107B-F06A-B395-518E576232FB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B54340-675F-F707-4E34-A216647E1734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3F967-EC41-F0EA-462E-6FA837216E20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DF6FE-CD83-9225-B5BE-6792B764FB1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286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BEEB1C15-87F0-4BAC-A461-8E40A6F007F3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6107977" cy="533223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6107977" cy="533223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EE379AA1-F887-FE8A-28E7-C5C2EC5B3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058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266C21-5BF7-2A5A-876B-1AB3E25C04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1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95C73734-1A86-4FAC-A890-0948279C5AA4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80317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80317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0BDD9D65-34C0-CFC2-D168-9DEAFA8A8C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82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0731DAAD-BA87-20ED-300E-316AA7AB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905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D64DD971-B4FC-4CC4-B504-D23E89221543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80317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80317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7CEA8AF8-B614-0A9D-C67A-55735326A2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71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E6188F-CFD4-194E-BF9F-538039B470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0" y="1"/>
            <a:ext cx="12189529" cy="685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BD68A7CE-C530-4B72-9585-40EC737CCEC2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28501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28501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8059F694-5CA6-002A-6D04-BB52DF0DC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18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28396-9FBD-0DEE-F8F8-FFE0B2718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E120AF7-7A13-B64B-A6A7-D59437507B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151" y="3277752"/>
            <a:ext cx="5011699" cy="734982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C49832-EB6B-4540-BD2F-BE66885F7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7151" y="5284915"/>
            <a:ext cx="5011699" cy="734982"/>
          </a:xfrm>
          <a:noFill/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9B9942F-8782-9217-0CDF-F953ADDDD2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7151" y="4262094"/>
            <a:ext cx="5011699" cy="734982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B3E34A-8F9C-5E86-5256-FC7240DB6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0"/>
            <a:ext cx="5292946" cy="5286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766D94-4B68-6652-94F9-D21C447069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50" y="4549214"/>
            <a:ext cx="895724" cy="8957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6031F5-52E2-13E6-DC35-CE8E02A04CE7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4EF2F-7762-0CE6-C043-30E89012A497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89739-37E7-E219-23A3-1EA849A22F46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BE03A-CA96-B873-5324-67F62D03762F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02706-645D-5DDD-7EB8-838BAD9ABD8A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71359C-CB4F-183F-E5EA-DF631FB5B237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C065A-D856-E961-9DBA-49E1715470F2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CF1B-7DEC-883B-A325-5B95ABA6D3D4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688E-F719-233C-5094-C97B2757AF7F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EF986-AA7F-F2B3-E160-6F48CF355CE5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0C97FFF4-323F-FE21-4BAB-6CF4DCD32E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432" y="214473"/>
            <a:ext cx="3354568" cy="1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2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87B5A-D30D-9E8D-FD11-E59122A98C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55" y="5418611"/>
            <a:ext cx="2261365" cy="1449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9571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0572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1449421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87B5A-D30D-9E8D-FD11-E59122A98C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55" y="5418611"/>
            <a:ext cx="2261365" cy="1449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807404"/>
            <a:ext cx="10952147" cy="32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7040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59780-2114-B954-85C0-0E7AE0FB7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1449421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807404"/>
            <a:ext cx="10952147" cy="32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1343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AB644-762A-78B9-54D9-8D08DF1AC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8D4B37A5-2FF3-D03C-A1E3-5C30672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3" y="168381"/>
            <a:ext cx="10951910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1651B-17C8-D249-2390-5566494A4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11648" y="0"/>
            <a:ext cx="1202971" cy="984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7415C-21A1-327B-15B5-C129D59365D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001CD-89C1-F7AE-63E6-F2E4495AB5F6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E7C63-8BEE-9577-3A62-8EC4D68DD447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F563C-14BE-8725-3744-228100E3EF11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90F70-2A5F-3DBA-9D7A-6EE3873339A0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8A78E-26BB-16EA-EC53-9065D761581D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95E006-0601-F8D7-3C49-3C7EF4C062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FEF5-7DDD-931D-17BD-F1EB2E4FE488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A30DD-51D9-0D16-A652-01DC1EDADF5C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DA8BC8-2657-8EF4-48C9-E72798F2C9EF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DFD998-762C-EE05-A0B7-53157A3E2C8A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B16B-C169-4E72-F23E-30A3D09BC2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3454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B6055-753F-B35A-F46A-50D548BD4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CA8E3-8E10-31C8-E30A-7034E2AEB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0"/>
            <a:ext cx="5214876" cy="4513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7F414-5F05-B515-6F7E-82386ABDF7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700" y="4560782"/>
            <a:ext cx="2282300" cy="231425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855BE84-80B4-B287-0343-996ACA21E6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017" y="3684482"/>
            <a:ext cx="8674442" cy="608864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660172-DB72-31A3-0D6C-322C56FFDF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017" y="4475046"/>
            <a:ext cx="8674442" cy="608864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Subtile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6EAB5-B1CA-C4F4-1686-52A1616696B5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277D3-97E2-B7F7-CFD8-32FD89222BCF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E162B-CBA8-CB55-F442-0CB77D72408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978BA-FCF9-D00F-B941-71EDC792CCD0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ABC82-73C7-B527-726C-788CFB4C74AF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626234-325E-0353-F1C1-E3EC675923F8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3D02AF-CD28-6C28-32A9-6F832CA8C9C0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CBC14-60EB-A4C8-622E-0FA75A726D0D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17D68-EBF1-4E84-04F2-30EB4894F41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5EF35E-C934-F5D5-D4EC-48FBDAC0DD4A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9139E082-ED19-EE87-24B3-FAAD8B0F37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432" y="214473"/>
            <a:ext cx="3354568" cy="1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05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40EB8-E9EE-E202-7433-DC33E88D5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9940574" y="-19878"/>
            <a:ext cx="2261365" cy="1449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72C6A-1C29-9545-4ACF-5CF2293C6C5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597A6-EF46-2E6A-1CB2-C8BE772CFDFE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7C6C2-D16A-4418-C4E6-F0A60D5BEB71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592EF-2EA8-FBAB-74D0-B35A1AD98D48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BE338-5481-6AFF-BA76-7DF921C61BD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F49FC-5AD6-CE5B-61C8-22D911207174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1800F1-C533-6F99-5272-67E29B411658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A6764-CC8C-3E72-C492-75D3621338FA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51F83-5EF0-B406-2EBB-F51208625466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8B5A09-E0D4-42C1-70DD-C5C8BE658220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B1E00B-1DCD-F462-B861-9BBBFD27F249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468405-E35A-3081-23AA-A470E0F483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231" y="735495"/>
            <a:ext cx="10952147" cy="562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>
                <a:solidFill>
                  <a:srgbClr val="133CCF"/>
                </a:solidFill>
              </a:defRPr>
            </a:lvl1pPr>
            <a:lvl2pPr>
              <a:defRPr sz="2800">
                <a:solidFill>
                  <a:srgbClr val="133CCF"/>
                </a:solidFill>
              </a:defRPr>
            </a:lvl2pPr>
            <a:lvl3pPr>
              <a:defRPr sz="2800">
                <a:solidFill>
                  <a:srgbClr val="133CCF"/>
                </a:solidFill>
              </a:defRPr>
            </a:lvl3pPr>
            <a:lvl4pPr>
              <a:defRPr sz="2800">
                <a:solidFill>
                  <a:srgbClr val="133CCF"/>
                </a:solidFill>
              </a:defRPr>
            </a:lvl4pPr>
            <a:lvl5pPr>
              <a:defRPr sz="2800"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6479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94F4-59D8-22AF-A935-EED997D8E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9A700-3A2B-F840-339B-5A4EFC24E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24325" y="-18535"/>
            <a:ext cx="2035962" cy="2099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CC20C-FB3E-7FAE-E265-957CBD7B046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0B73B3-945A-C41F-D753-21E1E64F19A1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82366-F3D6-E75D-7601-4EE50B39492E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8BFE8-C95B-6DBC-1BFB-4F7A3FA57126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45BA5-7D92-2CFE-67BD-72F8CF25EF2B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BB934-58B7-A22A-CF85-648D5F2CFD5A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D8663-2765-3550-97E7-F2308B59A297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E37FC-D396-C377-63A7-7848EDB9805A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5ECEF-2D90-95ED-043A-8FF8AA3C30ED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E37E5-8ED1-0746-90D2-0FD9DAFB53C3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566DF6-38C2-83FB-5B6E-B8433093412B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23FF341-27CB-7B69-AB79-6AEE6F5EF4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873" y="715868"/>
            <a:ext cx="10977895" cy="562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 marL="344488" indent="-173038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2pPr>
            <a:lvl3pPr marL="517525" indent="-173038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690563" indent="-173038"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4pPr>
            <a:lvl5pPr marL="923925" indent="-233363">
              <a:buSzPct val="70000"/>
              <a:buFont typeface="Wingdings" pitchFamily="2" charset="2"/>
              <a:buChar char="q"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6818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C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89BCB3B-390D-4DE9-B67C-E3238BA3E66D}"/>
              </a:ext>
            </a:extLst>
          </p:cNvPr>
          <p:cNvSpPr/>
          <p:nvPr userDrawn="1"/>
        </p:nvSpPr>
        <p:spPr>
          <a:xfrm>
            <a:off x="-2" y="1685316"/>
            <a:ext cx="2949171" cy="5172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55B524E-4337-47F0-A7C5-CCE19470FA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82212" y="2091377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9F5B8D79-3FC1-445A-AB5C-E4DD71B2E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1493" y="2091376"/>
            <a:ext cx="2356153" cy="6576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1D4B8FD-4075-40DE-8F30-298755DABBA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782212" y="2779221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7229702F-BF60-4975-AD78-8A36E3DD4F3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61493" y="2779221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8A647D9-F125-42C2-94F8-7633BF9C79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782212" y="3467065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C04C6BB-5523-4F62-A60D-3A96640FDB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782212" y="4154909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D1C7EEB-A313-4D07-94A1-2CDB0C88D614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3782212" y="4842753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C85EE7D-A645-4FD8-A932-ADF0F1B2A7B6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3782212" y="5530596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645D6A56-F98B-47F8-9489-8C8BEB9DDF1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61493" y="3467066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605D2059-0096-458D-8192-03563B17B61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61493" y="4154910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C3A24BDA-F310-4D20-827B-B7609F548BB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661493" y="4842753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C2AB8552-6841-4C51-B5A8-8A237E703E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61493" y="5530595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B6F8E0B-E3CB-4FAB-9A63-BD3DE26CB928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831036" y="2091377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4DD093FF-859C-43F7-BAAD-495F8067548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710317" y="2091376"/>
            <a:ext cx="2356153" cy="6576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AD666F6C-424C-4C13-81AF-CE61D4B8204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831036" y="2779221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B50FCE1C-F75D-4D33-AF37-2E00BE1CBCD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710317" y="2779221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8E07EFA9-2923-43C6-A72A-7EECD043CB41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831036" y="3467065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A083C87-F3C4-46EF-9170-B5F76E71882A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7831036" y="4154909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648752E-B71D-4BD1-A01E-5D1A0EB4220A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7831036" y="4842753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E2EF379-FB9F-4D47-8151-14DF1DB2C385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7831036" y="5530596"/>
            <a:ext cx="879283" cy="639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E586F6E0-B6CF-407E-A492-FD4C03E1338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710317" y="3467066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6F4E1A28-1081-4C57-AB57-55094CC7976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710317" y="4154910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792DFD74-03A2-4666-B539-1AD6192AD95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710317" y="4842753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EB21125B-DADE-403E-90EF-05B9170EA9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710317" y="5530595"/>
            <a:ext cx="2356153" cy="6497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consectet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D817DF-BC7B-44B0-9198-8ED7B93C8CFB}"/>
              </a:ext>
            </a:extLst>
          </p:cNvPr>
          <p:cNvSpPr/>
          <p:nvPr/>
        </p:nvSpPr>
        <p:spPr>
          <a:xfrm rot="5400000">
            <a:off x="625101" y="-625100"/>
            <a:ext cx="1705327" cy="295552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12F7CA0A-7A0B-46A5-A791-D1A99B01A4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69" y="2233166"/>
            <a:ext cx="1804057" cy="3947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Use this space to share a key theme for your proposal or strong value statement using the vocabulary of the prospect.</a:t>
            </a:r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934E30BE-A681-4DB4-9855-8D189632E88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71751" y="6293550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 &amp; Proprietary. Prepared by Schneider Electric.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44AE447-E82C-4AFE-88F2-ABD09407C88B}"/>
              </a:ext>
            </a:extLst>
          </p:cNvPr>
          <p:cNvCxnSpPr/>
          <p:nvPr userDrawn="1"/>
        </p:nvCxnSpPr>
        <p:spPr>
          <a:xfrm flipH="1">
            <a:off x="11286551" y="6363093"/>
            <a:ext cx="0" cy="23252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EED0CCCD-1A56-4221-93F4-033707486C7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283696" y="6291072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4F3F3-2BC5-41A6-BDA6-E6F91F7F1652}" type="slidenum">
              <a:rPr lang="en-US" smtClean="0"/>
              <a:t>‹#›</a:t>
            </a:fld>
            <a:endParaRPr lang="en-US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9ADB114A-0484-4068-9A8B-9EC726BE60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203" y="390525"/>
            <a:ext cx="2019869" cy="11719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Table of</a:t>
            </a:r>
            <a:br>
              <a:rPr lang="en-US"/>
            </a:br>
            <a:r>
              <a:rPr lang="en-US"/>
              <a:t>Contents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EC8AFFD-C35F-47EB-86A1-E4EE01B48CB7}"/>
              </a:ext>
            </a:extLst>
          </p:cNvPr>
          <p:cNvCxnSpPr/>
          <p:nvPr/>
        </p:nvCxnSpPr>
        <p:spPr>
          <a:xfrm>
            <a:off x="774576" y="1687279"/>
            <a:ext cx="131641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11" name="Picture Placeholder 11" descr="A picture containing person, cutting, plant, vegetable&#10;&#10;Description automatically generated">
            <a:extLst>
              <a:ext uri="{FF2B5EF4-FFF2-40B4-BE49-F238E27FC236}">
                <a16:creationId xmlns:a16="http://schemas.microsoft.com/office/drawing/2014/main" id="{B5C0B13E-0394-87CE-81AC-CF00C5075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83963" cy="6858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876" cy="4513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32344-3F64-881D-8597-493E4E19655C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DFE46-B5E2-F718-94E7-DEF297DF395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0E491-5360-4420-3643-DDA78591604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70FD2-6DEE-3AD9-85AC-45AAB1C327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70F8B-B5D8-3BA6-1B64-F30D8167806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14F0B-729E-CAB1-D0E3-5633DF445DB1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6030-5708-896E-87F9-D9EB5A92297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D69C2-D4FE-4E6E-F4EA-F29654973D31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8FFBE-14CD-15D0-B311-6B84759D8C4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CD2D3-A28D-3316-27BD-4D7CA492E49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8D593-3A07-FA79-0F2D-3BA8F7D72047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CEE4AD4-5673-DC5D-0072-55F8141A6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7AEF975-7E8E-3FB4-D358-82BE2CB20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DD05584-C1AB-97CD-2E18-F6E51E3A4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6" name="Picture 5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DD90E648-1748-89AA-A73B-36CFFFF9A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89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F2B4A-8D8A-9921-8B20-101701BF0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20" name="Picture 1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D525D62-6F88-4E1C-DDCA-3069A179E5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0" y="0"/>
            <a:ext cx="6515154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7EB40FB-1164-79CB-79D7-1524D4C3B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22F61-7AB0-BC8C-4E13-8BECE93AC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Subtitle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CD2ED-B4C5-B462-9A73-2116E09AD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60"/>
            <a:ext cx="5214876" cy="4513432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74CB85-67B5-E257-BF4E-EC7A8FB663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EFA0D-DF3D-CE89-FE60-598006CAECA8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326ACE-97C8-16B8-2BB4-966A62E36AA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2EC330-8540-F574-3F43-B0CC5C51E73D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AC80-2A85-8389-7781-D2ACAE472C1A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A9E27-A09A-E72B-112D-FCE664AE90F4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3FA9A-2B51-F1D1-159A-96558D3B7C86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EAA39-754A-7E6F-CD96-E2887137756A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F0E295-4B7D-6882-6B05-F68C467095F8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02B6F-79EE-3A7E-1C92-9D8366CE262A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446F5D-7AAF-99DF-6095-ED40913CF346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D98835-C978-294E-BB3B-AC74182870BD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C2A1283A-6C47-1ED3-0248-D7AE621510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748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419BF2AC-5B85-C3CE-EE00-152E94FDE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13" y="-2780"/>
            <a:ext cx="648396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"/>
            <a:ext cx="5214876" cy="4513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B5392-5704-E04E-E747-29A8663275E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BC5A7-1EC6-EB25-52D6-D1B99B6B0FEE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A1CE9-4B2A-D4B3-92BC-789F541A4B6F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30835-A7B3-DA57-0B5D-08A7B65C9671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F597-37A2-9012-9F5C-6E3608EFF9AD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75DC4-DFE2-242E-070E-AD22EA26489C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2DA2D-652A-3FCC-1F7C-16919CA77FE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E1A11F-7269-D682-6CDB-1D1CEDC3DF6C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1122F-F80D-B9E9-845C-1CA786BA955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63F9FB-9A84-2F9D-4951-A7000F923CE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A10105-6CE0-7743-DA10-E3A203AAC3B0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4F55446-AB3C-1BD6-D67F-3A7019358F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176BA80-2924-3690-AEF4-7AB56ACFC1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8DBF978-C9B6-8ADE-7C85-09150467A1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5" name="Picture 4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9A2EAAB6-6AAC-E655-2BE4-D3F181F9D4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197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11" name="Picture 10" descr="A person standing next to a refrigerator&#10;&#10;Description automatically generated with medium confidence">
            <a:extLst>
              <a:ext uri="{FF2B5EF4-FFF2-40B4-BE49-F238E27FC236}">
                <a16:creationId xmlns:a16="http://schemas.microsoft.com/office/drawing/2014/main" id="{646B3363-2589-6D20-01EA-720CE226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"/>
          <a:stretch>
            <a:fillRect/>
          </a:stretch>
        </p:blipFill>
        <p:spPr>
          <a:xfrm>
            <a:off x="0" y="-3225"/>
            <a:ext cx="6464459" cy="685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876" cy="4513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32344-3F64-881D-8597-493E4E19655C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DFE46-B5E2-F718-94E7-DEF297DF395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0E491-5360-4420-3643-DDA78591604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70FD2-6DEE-3AD9-85AC-45AAB1C327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70F8B-B5D8-3BA6-1B64-F30D8167806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14F0B-729E-CAB1-D0E3-5633DF445DB1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6030-5708-896E-87F9-D9EB5A92297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D69C2-D4FE-4E6E-F4EA-F29654973D31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8FFBE-14CD-15D0-B311-6B84759D8C4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CD2D3-A28D-3316-27BD-4D7CA492E49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8D593-3A07-FA79-0F2D-3BA8F7D72047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CEE4AD4-5673-DC5D-0072-55F8141A6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7AEF975-7E8E-3FB4-D358-82BE2CB20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DD05584-C1AB-97CD-2E18-F6E51E3A4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6" name="Picture 5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DB313A18-5181-B996-E36C-132A8A978F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445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CE26F7D-1A6B-8BA8-4B38-56072BE1C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37" y="368183"/>
            <a:ext cx="11509544" cy="9094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3DCF"/>
                </a:solidFill>
                <a:latin typeface="+mn-lt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824B7-BEEE-FE04-834B-33AA9F71795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09BF4-B2B9-6F2F-6A78-7AEC1F0C158C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A299B-3BF3-954E-BFB7-7B69EA08E666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05F8A-52E4-5AE8-E4A6-6AD3B753F07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BD81-258B-1996-071D-FBBF4D8E0A1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BDC88-A902-7D10-BD42-9D03C33D85C8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8E48C-57AE-2409-F79C-25C7620E31C4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238C2-452F-A06A-978C-07533FF1BA2D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E4091-52E8-38F1-B527-C59A5BBFA912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11AE0-B710-CF1B-7741-D27528E3E00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293C3-1580-7F3F-38F6-18ACD35B2ED6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872C2F7-2E0B-2568-710B-F422833C6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25" y="1837765"/>
            <a:ext cx="8263054" cy="412420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CE26F7D-1A6B-8BA8-4B38-56072BE1C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37" y="368183"/>
            <a:ext cx="11509544" cy="9094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3DCF"/>
                </a:solidFill>
                <a:latin typeface="+mn-lt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23D97AA-F8B3-3937-7D9B-5F13FDFCD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982" y="193034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DAD6DBC-BFE0-BCC8-DFC4-8C5D8B328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540" y="193034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267A27C-146F-8C91-CD73-B69A467DB0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4981" y="5634129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5AF00B9-FFA4-D85B-3971-CCAAA9D21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1389" y="5589588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A2F664-F7E5-5547-D5AC-4DC1D5585F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4980" y="3775909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B6E29FB-4FED-B157-EAC6-A97DEB9C5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540" y="374568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0A88DE55-A757-6B98-FCAA-D8BB3FABC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9410" y="1942678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359A4D9-BBE3-D14D-C22E-AC7C12D32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9410" y="5604685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3C9E2FC-70D2-AF32-7539-F58AAED25F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9410" y="3723785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824B7-BEEE-FE04-834B-33AA9F71795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09BF4-B2B9-6F2F-6A78-7AEC1F0C158C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A299B-3BF3-954E-BFB7-7B69EA08E666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05F8A-52E4-5AE8-E4A6-6AD3B753F07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BD81-258B-1996-071D-FBBF4D8E0A1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BDC88-A902-7D10-BD42-9D03C33D85C8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8E48C-57AE-2409-F79C-25C7620E31C4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238C2-452F-A06A-978C-07533FF1BA2D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E4091-52E8-38F1-B527-C59A5BBFA912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11AE0-B710-CF1B-7741-D27528E3E00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293C3-1580-7F3F-38F6-18ACD35B2ED6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075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A1EA4D50-26FD-41C3-9A18-F8C12B5CAD16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AB6AE7-43CD-C976-2A32-5EBD06ABF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390"/>
            <a:ext cx="6858000" cy="685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7053145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7053145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71CFF483-1DEE-F160-A2A3-0BC15E1752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83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84F95AF-2496-4632-A158-835CEA47C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896613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43" imgH="443" progId="TCLayout.ActiveDocument.1">
                  <p:embed/>
                </p:oleObj>
              </mc:Choice>
              <mc:Fallback>
                <p:oleObj name="think-cell Slide" r:id="rId25" imgW="443" imgH="44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84F95AF-2496-4632-A158-835CEA47C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D0BA-3AA9-459F-A2B0-5B0986A4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3CC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3CCF"/>
          </a:solidFill>
          <a:latin typeface="+mn-lt"/>
          <a:ea typeface="+mn-ea"/>
          <a:cs typeface="+mn-cs"/>
        </a:defRPr>
      </a:lvl1pPr>
      <a:lvl2pPr marL="344488" indent="-173038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rgbClr val="133CCF"/>
          </a:solidFill>
          <a:latin typeface="+mn-lt"/>
          <a:ea typeface="+mn-ea"/>
          <a:cs typeface="+mn-cs"/>
        </a:defRPr>
      </a:lvl2pPr>
      <a:lvl3pPr marL="5175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33CCF"/>
          </a:solidFill>
          <a:latin typeface="+mn-lt"/>
          <a:ea typeface="+mn-ea"/>
          <a:cs typeface="+mn-cs"/>
        </a:defRPr>
      </a:lvl3pPr>
      <a:lvl4pPr marL="690563" indent="-173038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q"/>
        <a:defRPr sz="1800" kern="1200">
          <a:solidFill>
            <a:srgbClr val="133CCF"/>
          </a:solidFill>
          <a:latin typeface="+mn-lt"/>
          <a:ea typeface="+mn-ea"/>
          <a:cs typeface="+mn-cs"/>
        </a:defRPr>
      </a:lvl4pPr>
      <a:lvl5pPr marL="863600" indent="-173038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itchFamily="2" charset="2"/>
        <a:buChar char="v"/>
        <a:defRPr sz="1800" kern="1200">
          <a:solidFill>
            <a:srgbClr val="133CC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9FE-0AF6-DE58-135D-34C8F91A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200" b="1" i="0" strike="noStrike" cap="none" spc="-20" baseline="0">
                <a:solidFill>
                  <a:srgbClr val="FFFFFF"/>
                </a:solidFill>
                <a:effectLst/>
                <a:ea typeface="SimSun" panose="02010600030101010101" pitchFamily="2" charset="-122"/>
                <a:cs typeface="SimSun"/>
              </a:rPr>
              <a:t>供应商气候行动领导力（SLoCT）– Guidehouse 气候学校 </a:t>
            </a:r>
            <a:endParaRPr lang="en-GB">
              <a:ea typeface="SimSu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C38A9-5EB4-F429-1452-89C543DC683C}"/>
              </a:ext>
            </a:extLst>
          </p:cNvPr>
          <p:cNvSpPr txBox="1"/>
          <p:nvPr/>
        </p:nvSpPr>
        <p:spPr>
          <a:xfrm>
            <a:off x="723901" y="1232921"/>
            <a:ext cx="10706100" cy="868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sz="1800" b="1" i="0" strike="noStrike" cap="none" spc="200" baseline="0">
                <a:solidFill>
                  <a:srgbClr val="143DCD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什么是供应商 LoCT？</a:t>
            </a:r>
            <a:endParaRPr kumimoji="0" lang="en-GB" sz="1800" b="1" i="0" u="none" strike="noStrike" kern="1200" cap="none" spc="200" normalizeH="0" baseline="0" noProof="0">
              <a:ln>
                <a:noFill/>
              </a:ln>
              <a:solidFill>
                <a:srgbClr val="143DCD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PepsiCo 正在扩大主要价值链合作伙伴（供应商、装瓶商和签约生产商）参与社区和在线气候学校的机会。SLoCT 由一些财富 500 强公司协力组织并不断壮大，包括 PepsiCo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8E155D-251D-297C-C4E2-2A2BF19A659D}"/>
              </a:ext>
            </a:extLst>
          </p:cNvPr>
          <p:cNvGrpSpPr/>
          <p:nvPr/>
        </p:nvGrpSpPr>
        <p:grpSpPr>
          <a:xfrm>
            <a:off x="723900" y="2242706"/>
            <a:ext cx="5158205" cy="1172219"/>
            <a:chOff x="723900" y="2032525"/>
            <a:chExt cx="5158205" cy="11722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111CD7-E66D-ECE2-29BF-A86B091C5DBB}"/>
                </a:ext>
              </a:extLst>
            </p:cNvPr>
            <p:cNvSpPr txBox="1"/>
            <p:nvPr/>
          </p:nvSpPr>
          <p:spPr>
            <a:xfrm>
              <a:off x="723900" y="2401374"/>
              <a:ext cx="5158205" cy="803370"/>
            </a:xfrm>
            <a:prstGeom prst="rect">
              <a:avLst/>
            </a:prstGeom>
            <a:noFill/>
          </p:spPr>
          <p:txBody>
            <a:bodyPr wrap="square" tIns="91440" bIns="9144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0" i="0" strike="noStrike" cap="none" spc="-1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气候成熟度处于不同阶段的公司。从刚刚起步的公司，到多年来一直在气候议题上取得进展的公司。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3E73CE-438C-31FD-7BF8-6B7F750C0090}"/>
                </a:ext>
              </a:extLst>
            </p:cNvPr>
            <p:cNvSpPr/>
            <p:nvPr/>
          </p:nvSpPr>
          <p:spPr>
            <a:xfrm>
              <a:off x="723903" y="2033515"/>
              <a:ext cx="5008158" cy="3635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9488D2-999C-E35B-33F7-A92CE3389A9F}"/>
                </a:ext>
              </a:extLst>
            </p:cNvPr>
            <p:cNvSpPr txBox="1"/>
            <p:nvPr/>
          </p:nvSpPr>
          <p:spPr>
            <a:xfrm>
              <a:off x="723902" y="2032525"/>
              <a:ext cx="1954904" cy="363592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1" i="0" strike="noStrike" cap="none" spc="200" baseline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为谁而设？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A9C8FD-3D39-0586-7143-4AFDEAFCAFF4}"/>
              </a:ext>
            </a:extLst>
          </p:cNvPr>
          <p:cNvGrpSpPr/>
          <p:nvPr/>
        </p:nvGrpSpPr>
        <p:grpSpPr>
          <a:xfrm>
            <a:off x="723900" y="3322593"/>
            <a:ext cx="5008160" cy="1444771"/>
            <a:chOff x="723901" y="2032525"/>
            <a:chExt cx="5008160" cy="14447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0E7501-C50C-ECE4-804D-6B44C10CFB86}"/>
                </a:ext>
              </a:extLst>
            </p:cNvPr>
            <p:cNvSpPr txBox="1"/>
            <p:nvPr/>
          </p:nvSpPr>
          <p:spPr>
            <a:xfrm>
              <a:off x="723901" y="2401373"/>
              <a:ext cx="5008158" cy="1075923"/>
            </a:xfrm>
            <a:prstGeom prst="rect">
              <a:avLst/>
            </a:prstGeom>
            <a:noFill/>
          </p:spPr>
          <p:txBody>
            <a:bodyPr wrap="square" tIns="91440" bIns="9144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sz="1400" b="0" i="0" strike="noStrike" cap="none" spc="0" baseline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有专业讲师（英语、西班牙语、法语和普通话）的现场研讨会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sz="1400" b="0" i="0" strike="noStrike" cap="none" spc="0" baseline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提供额外资源的学习平台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sz="1400" b="1" i="0" strike="noStrike" cap="none" spc="-20" baseline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每年至少 2 个周期</a:t>
              </a:r>
              <a:endParaRPr kumimoji="0" lang="en-GB" sz="14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FF14CB-12B7-9EF2-7602-32E38F039075}"/>
                </a:ext>
              </a:extLst>
            </p:cNvPr>
            <p:cNvSpPr/>
            <p:nvPr/>
          </p:nvSpPr>
          <p:spPr>
            <a:xfrm>
              <a:off x="723903" y="2033515"/>
              <a:ext cx="5008158" cy="3635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6ADF08-F687-A3EC-DD5F-92007EF2C8D9}"/>
                </a:ext>
              </a:extLst>
            </p:cNvPr>
            <p:cNvSpPr txBox="1"/>
            <p:nvPr/>
          </p:nvSpPr>
          <p:spPr>
            <a:xfrm>
              <a:off x="723902" y="2032525"/>
              <a:ext cx="4273102" cy="363592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1" i="0" strike="noStrike" cap="none" spc="200" baseline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提供了什么？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4" name="Picture 2" descr="Supplier LOCT">
            <a:extLst>
              <a:ext uri="{FF2B5EF4-FFF2-40B4-BE49-F238E27FC236}">
                <a16:creationId xmlns:a16="http://schemas.microsoft.com/office/drawing/2014/main" id="{5D14C29F-AE6C-33CD-174C-68C4ED832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566" y="4987090"/>
            <a:ext cx="3310538" cy="14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FFBB2D-6847-25AC-E06E-91D56D15BF58}"/>
              </a:ext>
            </a:extLst>
          </p:cNvPr>
          <p:cNvSpPr/>
          <p:nvPr/>
        </p:nvSpPr>
        <p:spPr>
          <a:xfrm>
            <a:off x="6103709" y="2241564"/>
            <a:ext cx="5326292" cy="363592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9B76E-B294-A54D-C568-D462E922A7A3}"/>
              </a:ext>
            </a:extLst>
          </p:cNvPr>
          <p:cNvSpPr txBox="1"/>
          <p:nvPr/>
        </p:nvSpPr>
        <p:spPr>
          <a:xfrm>
            <a:off x="6103712" y="2243449"/>
            <a:ext cx="2352541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1600" b="1" i="0" strike="noStrike" cap="none" spc="20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后续步骤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4697A-C670-D05D-4410-7B26E2059DDB}"/>
              </a:ext>
            </a:extLst>
          </p:cNvPr>
          <p:cNvGrpSpPr/>
          <p:nvPr/>
        </p:nvGrpSpPr>
        <p:grpSpPr>
          <a:xfrm>
            <a:off x="6902552" y="3072429"/>
            <a:ext cx="4398974" cy="1267607"/>
            <a:chOff x="7141362" y="3425240"/>
            <a:chExt cx="4155604" cy="16517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DCB217-DC84-8BD6-3095-5B46BA3B3B9E}"/>
                </a:ext>
              </a:extLst>
            </p:cNvPr>
            <p:cNvSpPr txBox="1"/>
            <p:nvPr/>
          </p:nvSpPr>
          <p:spPr>
            <a:xfrm>
              <a:off x="7141362" y="3425240"/>
              <a:ext cx="4155605" cy="23337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联系您的 PepsiCo 联系人，邀请您参加该计划。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endParaRPr lang="en-US" sz="1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endParaRPr lang="en-US" sz="5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确认后，电子邮件将从 Guidehouse 发出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AA051A-E688-F1F8-6B27-991209EACC49}"/>
                </a:ext>
              </a:extLst>
            </p:cNvPr>
            <p:cNvSpPr txBox="1"/>
            <p:nvPr/>
          </p:nvSpPr>
          <p:spPr>
            <a:xfrm>
              <a:off x="7141362" y="4679857"/>
              <a:ext cx="3783545" cy="3971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通过电子邮件中提供的链接完成注册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6EA52-394C-BBF9-6DFF-78692803590F}"/>
              </a:ext>
            </a:extLst>
          </p:cNvPr>
          <p:cNvSpPr/>
          <p:nvPr/>
        </p:nvSpPr>
        <p:spPr>
          <a:xfrm>
            <a:off x="6103711" y="2582003"/>
            <a:ext cx="5326290" cy="20331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E31467-B55A-510E-EA5B-07111F584DFF}"/>
              </a:ext>
            </a:extLst>
          </p:cNvPr>
          <p:cNvSpPr/>
          <p:nvPr/>
        </p:nvSpPr>
        <p:spPr>
          <a:xfrm>
            <a:off x="6309710" y="2643999"/>
            <a:ext cx="498119" cy="486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000" b="1" i="0" strike="noStrike" cap="none" spc="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3041DD-BCC3-3328-0F95-765EBF6797AE}"/>
              </a:ext>
            </a:extLst>
          </p:cNvPr>
          <p:cNvSpPr/>
          <p:nvPr/>
        </p:nvSpPr>
        <p:spPr>
          <a:xfrm>
            <a:off x="6340175" y="4002681"/>
            <a:ext cx="498119" cy="486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000" b="1" i="0" strike="noStrike" cap="none" spc="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A26260-7529-4C9E-C93F-1D3DA6A596CA}"/>
              </a:ext>
            </a:extLst>
          </p:cNvPr>
          <p:cNvSpPr/>
          <p:nvPr/>
        </p:nvSpPr>
        <p:spPr>
          <a:xfrm>
            <a:off x="6323649" y="3361417"/>
            <a:ext cx="498119" cy="486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0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SimSun"/>
                <a:cs typeface="SimSun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DED324-6FFD-63FA-2DB6-B31B66B370FC}"/>
              </a:ext>
            </a:extLst>
          </p:cNvPr>
          <p:cNvSpPr/>
          <p:nvPr/>
        </p:nvSpPr>
        <p:spPr>
          <a:xfrm>
            <a:off x="6109461" y="4748969"/>
            <a:ext cx="5320539" cy="363592"/>
          </a:xfrm>
          <a:prstGeom prst="rect">
            <a:avLst/>
          </a:prstGeom>
          <a:solidFill>
            <a:srgbClr val="00C0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A8C81-1A28-BD25-107A-665189647AD9}"/>
              </a:ext>
            </a:extLst>
          </p:cNvPr>
          <p:cNvSpPr txBox="1"/>
          <p:nvPr/>
        </p:nvSpPr>
        <p:spPr>
          <a:xfrm>
            <a:off x="6109464" y="4750854"/>
            <a:ext cx="5320536" cy="335280"/>
          </a:xfrm>
          <a:prstGeom prst="rect">
            <a:avLst/>
          </a:prstGeom>
          <a:noFill/>
          <a:ln w="19050">
            <a:solidFill>
              <a:srgbClr val="00C04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1600" b="1" i="0" strike="noStrike" cap="none" spc="20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价值链合作伙伴有什么好处？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E6371-7ECD-703E-660D-4E9881FB64FA}"/>
              </a:ext>
            </a:extLst>
          </p:cNvPr>
          <p:cNvSpPr/>
          <p:nvPr/>
        </p:nvSpPr>
        <p:spPr>
          <a:xfrm>
            <a:off x="6103709" y="5089408"/>
            <a:ext cx="5326291" cy="1242183"/>
          </a:xfrm>
          <a:prstGeom prst="rect">
            <a:avLst/>
          </a:prstGeom>
          <a:solidFill>
            <a:srgbClr val="E8F8D9"/>
          </a:solidFill>
          <a:ln>
            <a:solidFill>
              <a:srgbClr val="00C0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6A17E0-A9F1-65CE-3D9A-96D5BF03F245}"/>
              </a:ext>
            </a:extLst>
          </p:cNvPr>
          <p:cNvSpPr txBox="1"/>
          <p:nvPr/>
        </p:nvSpPr>
        <p:spPr>
          <a:xfrm>
            <a:off x="6309710" y="5577218"/>
            <a:ext cx="4991814" cy="192617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09688" algn="l"/>
              </a:tabLst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PepsiCo 支持价值链合作伙伴参与该计划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09688" algn="l"/>
              </a:tabLst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在气候之旅中提供专家指导和支持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09688" algn="l"/>
              </a:tabLst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与同行建立关系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09688" algn="l"/>
              </a:tabLst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确保科学的目标设定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6EDD0-168D-464E-9B3E-A22B300D381B}"/>
              </a:ext>
            </a:extLst>
          </p:cNvPr>
          <p:cNvSpPr txBox="1"/>
          <p:nvPr/>
        </p:nvSpPr>
        <p:spPr>
          <a:xfrm>
            <a:off x="2281459" y="5553848"/>
            <a:ext cx="2636895" cy="6400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CN" sz="18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供应商</a:t>
            </a:r>
            <a:r>
              <a:rPr lang="zh-CN" sz="1800" b="0" i="0" strike="noStrike" cap="none" spc="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在</a:t>
            </a:r>
            <a:r>
              <a:rPr lang="zh-CN" sz="18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气候转型方面的领导地位</a:t>
            </a:r>
          </a:p>
        </p:txBody>
      </p:sp>
    </p:spTree>
    <p:extLst>
      <p:ext uri="{BB962C8B-B14F-4D97-AF65-F5344CB8AC3E}">
        <p14:creationId xmlns:p14="http://schemas.microsoft.com/office/powerpoint/2010/main" val="201145766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3.06.30"/>
  <p:tag name="AS_TITLE" val="Aspose.Slides for Java"/>
  <p:tag name="AS_VERSION" val="2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pep+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041"/>
      </a:accent1>
      <a:accent2>
        <a:srgbClr val="00A651"/>
      </a:accent2>
      <a:accent3>
        <a:srgbClr val="8EDB43"/>
      </a:accent3>
      <a:accent4>
        <a:srgbClr val="FFC62C"/>
      </a:accent4>
      <a:accent5>
        <a:srgbClr val="0065E5"/>
      </a:accent5>
      <a:accent6>
        <a:srgbClr val="4FE2F3"/>
      </a:accent6>
      <a:hlink>
        <a:srgbClr val="797979"/>
      </a:hlink>
      <a:folHlink>
        <a:srgbClr val="A9A9A9"/>
      </a:folHlink>
    </a:clrScheme>
    <a:fontScheme name="Calibri">
      <a:maj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9EC91132ADFE45B0E66798401BC50E" ma:contentTypeVersion="18" ma:contentTypeDescription="Create a new document." ma:contentTypeScope="" ma:versionID="8aab511cf751b7328419504d36f89a92">
  <xsd:schema xmlns:xsd="http://www.w3.org/2001/XMLSchema" xmlns:xs="http://www.w3.org/2001/XMLSchema" xmlns:p="http://schemas.microsoft.com/office/2006/metadata/properties" xmlns:ns2="dd60b2ae-bad4-4d1b-b416-c73d3851a7cb" xmlns:ns3="daf91340-3ccc-4aa5-923f-791d06611507" targetNamespace="http://schemas.microsoft.com/office/2006/metadata/properties" ma:root="true" ma:fieldsID="4c8cc525c13100ca373ce855af188e64" ns2:_="" ns3:_="">
    <xsd:import namespace="dd60b2ae-bad4-4d1b-b416-c73d3851a7cb"/>
    <xsd:import namespace="daf91340-3ccc-4aa5-923f-791d06611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0b2ae-bad4-4d1b-b416-c73d3851a7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ae8bc6-2808-436b-8758-b62c6fb37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91340-3ccc-4aa5-923f-791d06611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034750-c476-44d1-b8d1-a449c3d13a8a}" ma:internalName="TaxCatchAll" ma:showField="CatchAllData" ma:web="daf91340-3ccc-4aa5-923f-791d06611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60b2ae-bad4-4d1b-b416-c73d3851a7cb">
      <Terms xmlns="http://schemas.microsoft.com/office/infopath/2007/PartnerControls"/>
    </lcf76f155ced4ddcb4097134ff3c332f>
    <TaxCatchAll xmlns="daf91340-3ccc-4aa5-923f-791d06611507" xsi:nil="true"/>
    <SharedWithUsers xmlns="daf91340-3ccc-4aa5-923f-791d06611507">
      <UserInfo>
        <DisplayName>Vaid, Ankur {PI}</DisplayName>
        <AccountId>92</AccountId>
        <AccountType/>
      </UserInfo>
      <UserInfo>
        <DisplayName>Taher, Waleed {PEP}</DisplayName>
        <AccountId>93</AccountId>
        <AccountType/>
      </UserInfo>
      <UserInfo>
        <DisplayName>Ramahi, Osama {PEP}</DisplayName>
        <AccountId>94</AccountId>
        <AccountType/>
      </UserInfo>
      <UserInfo>
        <DisplayName>Farahat, Ahmed {PEP}</DisplayName>
        <AccountId>95</AccountId>
        <AccountType/>
      </UserInfo>
      <UserInfo>
        <DisplayName>Micheal, Mina {PEP}</DisplayName>
        <AccountId>96</AccountId>
        <AccountType/>
      </UserInfo>
      <UserInfo>
        <DisplayName>Mazher, Shahzeb {PEP}</DisplayName>
        <AccountId>97</AccountId>
        <AccountType/>
      </UserInfo>
      <UserInfo>
        <DisplayName>Ameen, Abid {PEP}</DisplayName>
        <AccountId>98</AccountId>
        <AccountType/>
      </UserInfo>
      <UserInfo>
        <DisplayName>Nogaya, Tremely {PEP}</DisplayName>
        <AccountId>99</AccountId>
        <AccountType/>
      </UserInfo>
      <UserInfo>
        <DisplayName>Mowandi, Tebogo {PEP}</DisplayName>
        <AccountId>100</AccountId>
        <AccountType/>
      </UserInfo>
      <UserInfo>
        <DisplayName>Samhoun, Nour {PEP}</DisplayName>
        <AccountId>101</AccountId>
        <AccountType/>
      </UserInfo>
      <UserInfo>
        <DisplayName>Sultan, Engy {PEP}</DisplayName>
        <AccountId>102</AccountId>
        <AccountType/>
      </UserInfo>
      <UserInfo>
        <DisplayName>Basheer, Mark {PEP}</DisplayName>
        <AccountId>103</AccountId>
        <AccountType/>
      </UserInfo>
      <UserInfo>
        <DisplayName>Ikram, Haris {PEP}</DisplayName>
        <AccountId>61</AccountId>
        <AccountType/>
      </UserInfo>
      <UserInfo>
        <DisplayName>Hut, Erik {PEP}</DisplayName>
        <AccountId>9</AccountId>
        <AccountType/>
      </UserInfo>
      <UserInfo>
        <DisplayName>Lichter, Kelly {PEP}</DisplayName>
        <AccountId>39</AccountId>
        <AccountType/>
      </UserInfo>
      <UserInfo>
        <DisplayName>Gokhale, Sanmitra {PEP}</DisplayName>
        <AccountId>34</AccountId>
        <AccountType/>
      </UserInfo>
      <UserInfo>
        <DisplayName>Schwarzbach, Natasha {PEP}</DisplayName>
        <AccountId>12</AccountId>
        <AccountType/>
      </UserInfo>
      <UserInfo>
        <DisplayName>Delmoitie, Johan {PEP}</DisplayName>
        <AccountId>33</AccountId>
        <AccountType/>
      </UserInfo>
      <UserInfo>
        <DisplayName>Witherspoon, Anna {PEP}</DisplayName>
        <AccountId>45</AccountId>
        <AccountType/>
      </UserInfo>
      <UserInfo>
        <DisplayName>Pollard, Andrew {PEP}</DisplayName>
        <AccountId>120</AccountId>
        <AccountType/>
      </UserInfo>
      <UserInfo>
        <DisplayName>Grove, Kathleen-De {PEP}</DisplayName>
        <AccountId>27</AccountId>
        <AccountType/>
      </UserInfo>
      <UserInfo>
        <DisplayName>Wright, Claire {PEP}</DisplayName>
        <AccountId>121</AccountId>
        <AccountType/>
      </UserInfo>
      <UserInfo>
        <DisplayName>Yahyabeyoglu, Fersu {PEP}</DisplayName>
        <AccountId>144</AccountId>
        <AccountType/>
      </UserInfo>
      <UserInfo>
        <DisplayName>Shackleton, Kevin {PEP}</DisplayName>
        <AccountId>155</AccountId>
        <AccountType/>
      </UserInfo>
      <UserInfo>
        <DisplayName>Phung, Thuy {PEP}</DisplayName>
        <AccountId>23</AccountId>
        <AccountType/>
      </UserInfo>
      <UserInfo>
        <DisplayName>Singh, Noora {PEP}</DisplayName>
        <AccountId>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2B1989-0D38-402F-A37E-EFC90DCE5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0b2ae-bad4-4d1b-b416-c73d3851a7cb"/>
    <ds:schemaRef ds:uri="daf91340-3ccc-4aa5-923f-791d06611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4B9B9D-FCFD-4739-A97E-C7208578F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2B9B7-30FB-4EEE-8270-6EDA42AEC8F7}">
  <ds:schemaRefs>
    <ds:schemaRef ds:uri="http://purl.org/dc/elements/1.1/"/>
    <ds:schemaRef ds:uri="http://schemas.microsoft.com/office/2006/metadata/properties"/>
    <ds:schemaRef ds:uri="09f724f0-0c9c-4c09-87c1-60751b11eb4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ae2c1c-4700-4f2c-8494-417ccadafe09"/>
    <ds:schemaRef ds:uri="http://www.w3.org/XML/1998/namespace"/>
    <ds:schemaRef ds:uri="http://purl.org/dc/dcmitype/"/>
    <ds:schemaRef ds:uri="dd60b2ae-bad4-4d1b-b416-c73d3851a7cb"/>
    <ds:schemaRef ds:uri="daf91340-3ccc-4aa5-923f-791d066115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供应商气候行动领导力（SLoCT）– Guidehouse 气候学校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Hut, Erik {PEP}</dc:creator>
  <cp:lastModifiedBy>Robyn Buckley</cp:lastModifiedBy>
  <cp:revision>11</cp:revision>
  <dcterms:created xsi:type="dcterms:W3CDTF">2023-08-08T08:18:22Z</dcterms:created>
  <dcterms:modified xsi:type="dcterms:W3CDTF">2024-08-21T12:56:39Z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0x010100EE9EC91132ADFE45B0E66798401BC50E</vt:lpwstr>
  </property>
  <property fmtid="{D5CDD505-2E9C-101B-9397-08002B2CF9AE}" pid="3" name="MediaServiceImageTags">
    <vt:lpwstr/>
  </property>
</Properties>
</file>